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303" r:id="rId6"/>
    <p:sldId id="296" r:id="rId7"/>
    <p:sldId id="285" r:id="rId8"/>
    <p:sldId id="275" r:id="rId9"/>
    <p:sldId id="304" r:id="rId10"/>
    <p:sldId id="276" r:id="rId11"/>
    <p:sldId id="289" r:id="rId12"/>
    <p:sldId id="286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0" autoAdjust="0"/>
    <p:restoredTop sz="94660"/>
  </p:normalViewPr>
  <p:slideViewPr>
    <p:cSldViewPr>
      <p:cViewPr varScale="1">
        <p:scale>
          <a:sx n="98" d="100"/>
          <a:sy n="98" d="100"/>
        </p:scale>
        <p:origin x="9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esktop\Lcd57zA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414" y="2214554"/>
            <a:ext cx="6715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 технологии   в  ДОУ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71480"/>
            <a:ext cx="614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Детский сад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Хунчугеш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МБОУ Алдан-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Маадырская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  <p:pic>
        <p:nvPicPr>
          <p:cNvPr id="23554" name="Picture 2" descr="https://fs00.infourok.ru/images/doc/207/236237/img5.jpg"/>
          <p:cNvPicPr>
            <a:picLocks noChangeAspect="1" noChangeArrowheads="1"/>
          </p:cNvPicPr>
          <p:nvPr/>
        </p:nvPicPr>
        <p:blipFill>
          <a:blip r:embed="rId3" cstate="print"/>
          <a:srcRect r="11" b="47"/>
          <a:stretch>
            <a:fillRect/>
          </a:stretch>
        </p:blipFill>
        <p:spPr bwMode="auto">
          <a:xfrm>
            <a:off x="5429256" y="4000504"/>
            <a:ext cx="3143272" cy="1785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5737324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071538" y="188640"/>
            <a:ext cx="750099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исследовательской деятельности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4745"/>
            <a:ext cx="8319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5"/>
            <a:ext cx="8104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B0082"/>
                </a:solidFill>
                <a:latin typeface="Times New Roman"/>
                <a:ea typeface="Times New Roman"/>
              </a:rPr>
              <a:t>     </a:t>
            </a:r>
          </a:p>
          <a:p>
            <a:endParaRPr lang="ru-RU" dirty="0" smtClean="0">
              <a:solidFill>
                <a:srgbClr val="4B0082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4B0082"/>
                </a:solidFill>
                <a:latin typeface="Times New Roman"/>
                <a:ea typeface="Times New Roman"/>
              </a:rPr>
              <a:t>  </a:t>
            </a:r>
            <a:r>
              <a:rPr lang="ru-RU" sz="1600" dirty="0" smtClean="0">
                <a:latin typeface="Times New Roman"/>
                <a:ea typeface="Times New Roman"/>
              </a:rPr>
              <a:t>Внедрение</a:t>
            </a:r>
            <a:r>
              <a:rPr lang="ru-RU" sz="1600" dirty="0">
                <a:latin typeface="Times New Roman"/>
                <a:ea typeface="Times New Roman"/>
              </a:rPr>
              <a:t> </a:t>
            </a:r>
            <a:r>
              <a:rPr lang="ru-RU" sz="1600" b="1" dirty="0">
                <a:latin typeface="Times New Roman"/>
                <a:ea typeface="Times New Roman"/>
              </a:rPr>
              <a:t>инновационных технологий в ДОУ предполагает</a:t>
            </a:r>
            <a:r>
              <a:rPr lang="ru-RU" sz="1600" dirty="0">
                <a:latin typeface="Times New Roman"/>
                <a:ea typeface="Times New Roman"/>
              </a:rPr>
              <a:t>, кроме всего прочего, использование педагогами так называемой исследовательской деятельности. </a:t>
            </a:r>
            <a:endParaRPr lang="ru-RU" sz="1600" dirty="0" smtClean="0">
              <a:latin typeface="Times New Roman"/>
              <a:ea typeface="Times New Roman"/>
            </a:endParaRPr>
          </a:p>
          <a:p>
            <a:r>
              <a:rPr lang="ru-RU" sz="1600" dirty="0" smtClean="0">
                <a:latin typeface="Times New Roman"/>
                <a:ea typeface="Times New Roman"/>
              </a:rPr>
              <a:t>Что </a:t>
            </a:r>
            <a:r>
              <a:rPr lang="ru-RU" sz="1600" dirty="0">
                <a:latin typeface="Times New Roman"/>
                <a:ea typeface="Times New Roman"/>
              </a:rPr>
              <a:t>это означает</a:t>
            </a:r>
            <a:r>
              <a:rPr lang="ru-RU" sz="1600" dirty="0" smtClean="0">
                <a:latin typeface="Times New Roman"/>
                <a:ea typeface="Times New Roman"/>
              </a:rPr>
              <a:t>?  </a:t>
            </a:r>
            <a:r>
              <a:rPr lang="ru-RU" sz="1600" dirty="0">
                <a:latin typeface="Times New Roman"/>
                <a:ea typeface="Times New Roman"/>
              </a:rPr>
              <a:t>Прежде всего, речь идет о том, что усилия воспитателей направлены в первую очередь на то, чтобы сформировать у детей исследовательский тип мышления.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>      Основной </a:t>
            </a:r>
            <a:r>
              <a:rPr lang="ru-RU" sz="1600" dirty="0">
                <a:latin typeface="Times New Roman"/>
                <a:ea typeface="Times New Roman"/>
              </a:rPr>
              <a:t>целью исследовательской деятельности является создание экспериментальной деятельности, активным участником которой выступает ребёнок. Непосредственное участие ребёнка в ходе эксперимента позволяет ему воочию увидеть процесс и результаты.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071942"/>
            <a:ext cx="1584176" cy="142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214818"/>
            <a:ext cx="1622176" cy="142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357298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42852"/>
            <a:ext cx="800105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857233"/>
            <a:ext cx="8786874" cy="35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 </a:t>
            </a:r>
            <a:r>
              <a:rPr lang="ru-RU" sz="1600" dirty="0" smtClean="0"/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/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Мир, в котором развивается современный ребенок, коренным образом отличается от мира, в котором  выросли его родители. </a:t>
            </a:r>
            <a:r>
              <a:rPr lang="ru-RU" sz="1600" dirty="0" smtClean="0"/>
              <a:t> 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Компьютеры стали уже привычным атрибутом современности. ФГОС отмечает широкое использование информационно-коммуникационных технологий в дошкольном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учреждении,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как одно из условий успешного образовательного процесса.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endParaRPr lang="ru-RU" sz="1600" dirty="0" smtClean="0"/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797152"/>
            <a:ext cx="2487790" cy="192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4797152"/>
            <a:ext cx="2703814" cy="192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8280920" cy="29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Личностно-ориентированные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технологии развивают индивидуальность дошкольника, отмечают личные качества каждого.  Главным является не предметное обучение, а ориентир на диалоги, умение мирно решать конфликты, понимание интересов и реализация творческой деятельности ребёнка. Занятия могут строиться на творческой деятельности, театральных сценках, играх, обсуждении положительных качеств героев сказок, в процессе дети делятся своими мыслями и отношением к происходящему, учатся контролировать свои поступки.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endParaRPr lang="ru-RU" sz="1600" dirty="0">
              <a:ea typeface="MS Mincho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260648"/>
            <a:ext cx="8001056" cy="695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u="sng" dirty="0" smtClean="0"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Личностно -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ориентированные  технологии</a:t>
            </a:r>
            <a:endParaRPr lang="ru-RU" sz="2400" dirty="0">
              <a:solidFill>
                <a:srgbClr val="FF0000"/>
              </a:solidFill>
              <a:ea typeface="MS Mincho"/>
              <a:cs typeface="Times New Roman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717032"/>
            <a:ext cx="80962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463550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74930" lvl="0" indent="448945" algn="just">
              <a:spcBef>
                <a:spcPts val="160"/>
              </a:spcBef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Портфолио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— это копилка его успехов, личных достижений ребенка в разнообразных видах деятельности,</a:t>
            </a:r>
            <a:r>
              <a:rPr lang="ru-RU" spc="-45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это</a:t>
            </a:r>
            <a:r>
              <a:rPr lang="ru-RU" spc="-4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своеобразный</a:t>
            </a:r>
            <a:r>
              <a:rPr lang="ru-RU" spc="-4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маршрут</a:t>
            </a:r>
            <a:r>
              <a:rPr lang="ru-RU" spc="-45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развития</a:t>
            </a:r>
            <a:r>
              <a:rPr lang="ru-RU" spc="-4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ребенка.</a:t>
            </a:r>
            <a:r>
              <a:rPr lang="ru-RU" spc="-45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Сбор</a:t>
            </a:r>
            <a:r>
              <a:rPr lang="ru-RU" spc="-35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портфолио</a:t>
            </a:r>
            <a:r>
              <a:rPr lang="ru-RU" spc="-5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- совместная работа воспитателей, детей и родителей. На родительском собрании воспитатели с родителями обсуждают разделы портфолио, как </a:t>
            </a:r>
            <a:r>
              <a:rPr lang="ru-RU" spc="-10" dirty="0">
                <a:solidFill>
                  <a:srgbClr val="333333"/>
                </a:solidFill>
                <a:latin typeface="Times New Roman"/>
                <a:ea typeface="Times New Roman"/>
              </a:rPr>
              <a:t>оно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будет собираться.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3312368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 flipH="1">
            <a:off x="1403648" y="1844824"/>
            <a:ext cx="669674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Спасибо за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внимание!</a:t>
            </a:r>
            <a:endParaRPr lang="ru-RU" sz="2800" b="1" dirty="0">
              <a:ea typeface="MS Mincho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s://im0-tub-ru.yandex.net/i?id=b3c60a97dec8b1a96f27dc12d75d23a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288" y="-39005172"/>
            <a:ext cx="24384000" cy="13716001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14282" y="1357298"/>
            <a:ext cx="8715436" cy="4631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настоящее время педагогические коллективы ДОУ интенсивно внедряют в работу инновационные технологии. Поэтому основная задача педагогов дошкольного учреждения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выбрать методы и формы организации работы с детьми, инновационные педагогические технологии, которые оптимально соответствуют поставленной цели развития личности.</a:t>
            </a:r>
          </a:p>
          <a:p>
            <a:pPr marR="16002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   На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сегодняшний  день  традиционное образование не </a:t>
            </a:r>
            <a:r>
              <a:rPr lang="ru-RU" sz="1400" spc="-20" dirty="0">
                <a:latin typeface="Times New Roman"/>
                <a:ea typeface="Times New Roman"/>
                <a:cs typeface="Times New Roman"/>
              </a:rPr>
              <a:t>может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обеспечить развитие </a:t>
            </a:r>
            <a:r>
              <a:rPr lang="ru-RU" sz="1400" spc="-30" dirty="0">
                <a:latin typeface="Times New Roman"/>
                <a:ea typeface="Times New Roman"/>
                <a:cs typeface="Times New Roman"/>
              </a:rPr>
              <a:t>будущего </a:t>
            </a:r>
            <a:r>
              <a:rPr lang="ru-RU" sz="1400" spc="-15" dirty="0">
                <a:latin typeface="Times New Roman"/>
                <a:ea typeface="Times New Roman"/>
                <a:cs typeface="Times New Roman"/>
              </a:rPr>
              <a:t>поколения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400" spc="30" dirty="0">
                <a:latin typeface="Times New Roman"/>
                <a:ea typeface="Times New Roman"/>
                <a:cs typeface="Times New Roman"/>
              </a:rPr>
              <a:t>соответствии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1400" spc="25" dirty="0">
                <a:latin typeface="Times New Roman"/>
                <a:ea typeface="Times New Roman"/>
                <a:cs typeface="Times New Roman"/>
              </a:rPr>
              <a:t>новыми </a:t>
            </a:r>
            <a:r>
              <a:rPr lang="ru-RU" sz="1400" spc="30" dirty="0">
                <a:latin typeface="Times New Roman"/>
                <a:ea typeface="Times New Roman"/>
                <a:cs typeface="Times New Roman"/>
              </a:rPr>
              <a:t>требованиями общества, так </a:t>
            </a:r>
            <a:r>
              <a:rPr lang="ru-RU" sz="1400" spc="15" dirty="0">
                <a:latin typeface="Times New Roman"/>
                <a:ea typeface="Times New Roman"/>
                <a:cs typeface="Times New Roman"/>
              </a:rPr>
              <a:t>как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предполагает пассивное усвоение </a:t>
            </a:r>
            <a:r>
              <a:rPr lang="ru-RU" sz="1400" spc="-20" dirty="0">
                <a:latin typeface="Times New Roman"/>
                <a:ea typeface="Times New Roman"/>
                <a:cs typeface="Times New Roman"/>
              </a:rPr>
              <a:t>уже</a:t>
            </a:r>
            <a:r>
              <a:rPr lang="ru-RU" sz="1400" spc="36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имеющихся знаний, </a:t>
            </a:r>
            <a:r>
              <a:rPr lang="ru-RU" sz="1400" spc="-30" dirty="0">
                <a:latin typeface="Times New Roman"/>
                <a:ea typeface="Times New Roman"/>
                <a:cs typeface="Times New Roman"/>
              </a:rPr>
              <a:t>где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единственным </a:t>
            </a:r>
            <a:r>
              <a:rPr lang="ru-RU" sz="1400" spc="-20" dirty="0">
                <a:latin typeface="Times New Roman"/>
                <a:ea typeface="Times New Roman"/>
                <a:cs typeface="Times New Roman"/>
              </a:rPr>
              <a:t>источником </a:t>
            </a:r>
            <a:r>
              <a:rPr lang="ru-RU" sz="1400" spc="-15" dirty="0">
                <a:latin typeface="Times New Roman"/>
                <a:ea typeface="Times New Roman"/>
                <a:cs typeface="Times New Roman"/>
              </a:rPr>
              <a:t>передачи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информации являлся </a:t>
            </a:r>
            <a:r>
              <a:rPr lang="ru-RU" sz="1400" spc="-35" dirty="0">
                <a:latin typeface="Times New Roman"/>
                <a:ea typeface="Times New Roman"/>
                <a:cs typeface="Times New Roman"/>
              </a:rPr>
              <a:t>педагог.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Таким образом, достаточно сложно развить способность детей самостоятельно</a:t>
            </a:r>
            <a:r>
              <a:rPr lang="ru-RU" sz="14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мыслить.</a:t>
            </a:r>
          </a:p>
          <a:p>
            <a:pPr marR="175895" lvl="0" indent="449580" algn="just">
              <a:lnSpc>
                <a:spcPct val="115000"/>
              </a:lnSpc>
              <a:spcBef>
                <a:spcPts val="22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Современные педагогические технологии в дошкольном образовании направлены на реализацию государственных стандартов дошкольного образования.</a:t>
            </a:r>
            <a:endParaRPr lang="ru-RU" sz="1400" dirty="0">
              <a:solidFill>
                <a:prstClr val="black"/>
              </a:solidFill>
              <a:ea typeface="MS Mincho"/>
              <a:cs typeface="Times New Roman"/>
            </a:endParaRPr>
          </a:p>
          <a:p>
            <a:pPr lvl="0" algn="just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400" dirty="0">
                <a:solidFill>
                  <a:prstClr val="black"/>
                </a:solidFill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совокупность приемов, применяемых в каком-либо деле, мастерстве, искусстве.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(Б.Т. Лихачёв).</a:t>
            </a:r>
          </a:p>
          <a:p>
            <a:pPr marR="16002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a typeface="MS Mincho"/>
              <a:cs typeface="Times New Roman"/>
            </a:endParaRP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214290"/>
            <a:ext cx="750099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педагогическая технологии?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071538" y="357166"/>
            <a:ext cx="750099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педагогической технологии: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1500174"/>
            <a:ext cx="4857784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58" y="3357562"/>
            <a:ext cx="4714908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содержание обучения и воспитания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496" y="5072074"/>
            <a:ext cx="4714908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формы, методы, средства, условия организации учебно-воспитательного процесса, результаты.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85720" y="1357298"/>
            <a:ext cx="3429024" cy="15001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концептуальная часть</a:t>
            </a:r>
          </a:p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57158" y="3214686"/>
            <a:ext cx="3429024" cy="15001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содержательная часть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57158" y="5072074"/>
            <a:ext cx="3429024" cy="157163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процессуальная часть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000496" y="1714488"/>
            <a:ext cx="4357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научная база технологии, т.е.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педагогические идеи, которые заложены в её фундамент.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488" y="2468342"/>
            <a:ext cx="4286280" cy="6726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5522067" y="1052736"/>
            <a:ext cx="3500462" cy="12715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666311" y="116632"/>
            <a:ext cx="3500462" cy="12715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4266" y="1196752"/>
            <a:ext cx="3357618" cy="12715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618585" y="4581128"/>
            <a:ext cx="3378991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«ТРИЗ»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7307" y="4593405"/>
            <a:ext cx="3500462" cy="99583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дошкольника и воспитателя;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27223" y="3279288"/>
            <a:ext cx="3500462" cy="10712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исследовательской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497114" y="3295981"/>
            <a:ext cx="3500462" cy="10691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проектной  деятельности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66310" y="5517232"/>
            <a:ext cx="3993921" cy="122413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99110" algn="l"/>
              </a:tabLst>
            </a:pPr>
            <a:r>
              <a:rPr lang="ru-RU" dirty="0">
                <a:latin typeface="Times New Roman"/>
                <a:ea typeface="MS Mincho"/>
                <a:cs typeface="Times New Roman"/>
              </a:rPr>
              <a:t>личностно-ориентированные </a:t>
            </a:r>
            <a:r>
              <a:rPr lang="ru-RU" dirty="0" smtClean="0">
                <a:latin typeface="Times New Roman"/>
                <a:ea typeface="MS Mincho"/>
                <a:cs typeface="Times New Roman"/>
              </a:rPr>
              <a:t>технологии</a:t>
            </a:r>
            <a:endParaRPr lang="ru-RU" sz="1200" dirty="0">
              <a:ea typeface="MS Mincho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643042" y="714356"/>
            <a:ext cx="628654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</a:rPr>
              <a:t>Технологии проектной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348544"/>
            <a:ext cx="850112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Метод проектов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педагогическая технология, стержнем которой является самостоятельная деятельность детей – исследовательская, познавательная, продуктивная, в процессе которой ребёнок познаёт окружающий мир и использует полученные знания на практике.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проектная деятельность помогает связать процесс развития и воспитания с реальными событиями из жизни ребёнка.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00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1500166" y="428604"/>
            <a:ext cx="6357982" cy="4889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</a:rPr>
              <a:t>Классификация учебных проектов:</a:t>
            </a:r>
            <a:endParaRPr lang="ru-RU" dirty="0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57158" y="571480"/>
            <a:ext cx="1163151" cy="4786346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714348" y="571480"/>
            <a:ext cx="827648" cy="3500462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785786" y="571480"/>
            <a:ext cx="731520" cy="2214578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928662" y="571480"/>
            <a:ext cx="601166" cy="1077388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28794" y="1214422"/>
            <a:ext cx="4032448" cy="73645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«игровые»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785918" y="3429000"/>
            <a:ext cx="4000528" cy="79020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«повествовательные»,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857356" y="2214554"/>
            <a:ext cx="4000528" cy="8267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«экскурсионные»,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857356" y="4643446"/>
            <a:ext cx="3888432" cy="8154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«конструктивные»,</a:t>
            </a:r>
            <a:endParaRPr lang="ru-RU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000108"/>
            <a:ext cx="1212726" cy="10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2071678"/>
            <a:ext cx="1131083" cy="125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i?id=99128009-65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A2"/>
              </a:clrFrom>
              <a:clrTo>
                <a:srgbClr val="FFFDA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429000"/>
            <a:ext cx="1296144" cy="109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214818"/>
            <a:ext cx="1286508" cy="133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571604" y="857232"/>
            <a:ext cx="614366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14480" y="857232"/>
            <a:ext cx="5786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Эффективность технологии проектной деятельности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1538" y="1714488"/>
            <a:ext cx="664373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Изменяется позиции воспитателя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28662" y="2928934"/>
            <a:ext cx="6715172" cy="100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Активной становится позиция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5786" y="4214818"/>
            <a:ext cx="700092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Развиваются мыслительные процессы у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8662" y="5429264"/>
            <a:ext cx="664373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Развиваются коммуникативных навыки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50099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857233"/>
            <a:ext cx="87154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5438" y="3613666"/>
            <a:ext cx="4752527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Значение игровой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4193393"/>
            <a:ext cx="4214842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активизирует воспитанников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6471" y="4669636"/>
            <a:ext cx="435771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повышает познавательный интерес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5159440"/>
            <a:ext cx="435771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вызывает эмоциональный подъем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3000" y="5668141"/>
            <a:ext cx="4929222" cy="419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развитию творчества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5776" y="6165304"/>
            <a:ext cx="628654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максимально концентрирует время занятий за счет четко сформулированных условий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i?id=982326287-43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65" y="3678025"/>
            <a:ext cx="2343774" cy="198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2" y="5159440"/>
            <a:ext cx="1837438" cy="15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7" y="751344"/>
            <a:ext cx="8284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Игра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ведущим видом деятельности в дошкольном возрасте.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и воспитание в форме игры может и должно быть интересным и занимательным. Необходимо, чтобы разрабатываемые игры и упражнения для дошкольников, содержали четко обозначенную и пошагово описанную систему игровых заданий. Составление игровых технологий из отдельных игр и элементов – задача каждого воспитателя.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488" y="142852"/>
            <a:ext cx="4429156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педагогических игр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7158" y="857232"/>
            <a:ext cx="4286280" cy="9846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виду деятельности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57158" y="1928802"/>
            <a:ext cx="4286280" cy="9846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характеру педагогического процесса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24682" y="3285088"/>
            <a:ext cx="4218756" cy="9846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44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характеру игровой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методики</a:t>
            </a:r>
            <a:endParaRPr lang="ru-RU" sz="1600" b="1" dirty="0">
              <a:solidFill>
                <a:schemeClr val="tx1"/>
              </a:solidFill>
              <a:ea typeface="MS Mincho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64909" y="857232"/>
            <a:ext cx="3891282" cy="8441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вигательные;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нтеллектуальные;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сихологические.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30329" y="1791364"/>
            <a:ext cx="3925861" cy="16343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/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0329" y="3529240"/>
            <a:ext cx="3931184" cy="11451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правилами;</a:t>
            </a:r>
          </a:p>
          <a:p>
            <a:pPr lvl="1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правилами, устанавливаемыми по ходу игры;</a:t>
            </a:r>
          </a:p>
          <a:p>
            <a:pPr lvl="1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игры, где одна часть правил задана условиями игры, а другая устанавливается в зависимости от её хода.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64909" y="4797152"/>
            <a:ext cx="3891281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39407" y="4444640"/>
            <a:ext cx="4218756" cy="9846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44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содержанию</a:t>
            </a:r>
            <a:endParaRPr lang="ru-RU" sz="1600" b="1" dirty="0">
              <a:solidFill>
                <a:schemeClr val="tx1"/>
              </a:solidFill>
              <a:ea typeface="MS Mincho"/>
              <a:cs typeface="Times New Roman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20068" y="5589240"/>
            <a:ext cx="4218756" cy="9846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По игровому оборудованию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1791364"/>
            <a:ext cx="30963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тренировочные;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контролирующие;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познавательные;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воспитательные;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развивающие;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диагностические.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64909" y="5908397"/>
            <a:ext cx="3891281" cy="9496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64909" y="5589240"/>
            <a:ext cx="38912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lvl="1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настольные;</a:t>
            </a:r>
          </a:p>
          <a:p>
            <a:pPr lvl="1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компьютерные;</a:t>
            </a:r>
          </a:p>
          <a:p>
            <a:pPr lvl="1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театрализованные;</a:t>
            </a:r>
          </a:p>
          <a:p>
            <a:pPr lvl="1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сюжетно-ролевые;</a:t>
            </a:r>
          </a:p>
          <a:p>
            <a:pPr lvl="1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режиссёрские и т. д.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4936989"/>
            <a:ext cx="3532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музыкальные;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математические;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логические и т. д.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441</Words>
  <Application>Microsoft Office PowerPoint</Application>
  <PresentationFormat>Экран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MS Mincho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2022</cp:lastModifiedBy>
  <cp:revision>167</cp:revision>
  <cp:lastPrinted>2022-12-22T05:57:03Z</cp:lastPrinted>
  <dcterms:modified xsi:type="dcterms:W3CDTF">2022-12-30T02:18:54Z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1508738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